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77" r:id="rId16"/>
    <p:sldId id="27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A41B27-4178-4F63-B568-3AAAEA98A4C0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6D93AD-C7BB-4CB4-BC43-2D7435A76DE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um=1&amp;hl=en&amp;client=firefox-a&amp;hs=5nF&amp;sa=N&amp;rls=org.mozilla:en-US:official&amp;biw=1366&amp;bih=638&amp;tbm=isch&amp;tbnid=FkI_XAI4ItUI8M:&amp;imgrefurl=http://www.web2teachingtools.com/piclits.html&amp;docid=7Kan7FVQI-E8-M&amp;imgurl=http://www.web2teachingtools.com/images/PicLIt_Alliteration3.jpg&amp;w=480&amp;h=360&amp;ei=7jORUM3jJIGe8gSALA&amp;zoom=1&amp;iact=hc&amp;vpx=293&amp;vpy=309&amp;dur=2430&amp;hovh=194&amp;hovw=259&amp;tx=136&amp;ty=112&amp;sig=103299180023590895867&amp;page=1&amp;tbnh=138&amp;tbnw=192&amp;start=0&amp;ndsp=21&amp;ved=1t:429,r:8,s:0,i:98" TargetMode="External"/><Relationship Id="rId2" Type="http://schemas.openxmlformats.org/officeDocument/2006/relationships/hyperlink" Target="http://www.google.com/imgres?num=10&amp;hl=en&amp;client=firefox-a&amp;hs=qqY&amp;rls=org.mozilla:en-US:official&amp;biw=1366&amp;bih=638&amp;tbm=isch&amp;tbnid=Oh5lL78_Gdj41M:&amp;imgrefurl=http://americanvision.org/3345/a-post-christian-world-and-a-post-mom-home/a-messy-room/&amp;docid=b-YfJHn4RP9MxM&amp;imgurl=http://americanvision.org/wp-content/uploads/2010/08/a-messy-room.jpg&amp;w=410&amp;h=331&amp;ei=9K6OUK73CYWo9gTLiIDwCw&amp;zoom=1&amp;iact=hc&amp;vpx=284&amp;vpy=177&amp;dur=2097&amp;hovh=202&amp;hovw=250&amp;tx=115&amp;ty=114&amp;sig=103299180023590895867&amp;sqi=2&amp;page=1&amp;tbnh=125&amp;tbnw=154&amp;start=0&amp;ndsp=21&amp;ved=1t:429,r:1,s:0,i:13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/imgres?num=10&amp;um=1&amp;hl=en&amp;client=firefox-a&amp;rls=org.mozilla:en-US:official&amp;biw=1366&amp;bih=638&amp;tbm=isch&amp;tbnid=ynockLZQJaBEGM:&amp;imgrefurl=http://beinart.org/forum/viewtopic.php%3Ff%3D32%26t%3D3510&amp;docid=0p-5pgBRO3hREM&amp;imgurl=http://tn3-2.deviantart.com/fs22/300W/i/2008/031/0/9/World_Urban_Chaos_by_NOXBC9701040.jpg&amp;w=300&amp;h=279&amp;ei=Sj-RUKXFHpSi8gTXvYDoAg&amp;zoom=1&amp;iact=hc&amp;vpx=314&amp;vpy=66&amp;dur=2985&amp;hovh=216&amp;hovw=233&amp;tx=70&amp;ty=90&amp;sig=103299180023590895867&amp;sqi=2&amp;page=1&amp;tbnh=132&amp;tbnw=144&amp;start=0&amp;ndsp=18&amp;ved=1t:429,r:1,s:0,i:73" TargetMode="External"/><Relationship Id="rId4" Type="http://schemas.openxmlformats.org/officeDocument/2006/relationships/hyperlink" Target="http://www.google.com/imgres?um=1&amp;hl=en&amp;client=firefox-a&amp;sa=N&amp;rls=org.mozilla:en-US:official&amp;biw=1366&amp;bih=638&amp;tbm=isch&amp;tbnid=qZytdNQXqIV5eM:&amp;imgrefurl=http://www.clipartguide.com/_pages/0512-0805-0713-3253.html&amp;docid=9oF28wZxXTnaOM&amp;imgurl=http://www.clipartguide.com/_small/0512-0805-0713-3253.jpg&amp;w=350&amp;h=302&amp;ei=gDeRUI-DLZGe8gTRj4HgCQ&amp;zoom=1&amp;iact=rc&amp;dur=465&amp;sig=103299180023590895867&amp;page=2&amp;tbnh=137&amp;tbnw=159&amp;start=23&amp;ndsp=28&amp;ved=1t:429,r:5,s:23,i:218&amp;tx=43&amp;ty=7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Literary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241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Iambic Pentameter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/>
              <a:t> common meter in </a:t>
            </a:r>
            <a:r>
              <a:rPr lang="en-US" dirty="0"/>
              <a:t>poetry</a:t>
            </a:r>
            <a:r>
              <a:rPr lang="en-US" dirty="0"/>
              <a:t> </a:t>
            </a:r>
            <a:r>
              <a:rPr lang="en-US" dirty="0"/>
              <a:t>consisting</a:t>
            </a:r>
            <a:r>
              <a:rPr lang="en-US" dirty="0"/>
              <a:t> of </a:t>
            </a:r>
            <a:r>
              <a:rPr lang="en-US" dirty="0"/>
              <a:t>an</a:t>
            </a:r>
            <a:r>
              <a:rPr lang="en-US" dirty="0"/>
              <a:t> </a:t>
            </a:r>
            <a:r>
              <a:rPr lang="en-US" dirty="0"/>
              <a:t>unrhymed</a:t>
            </a:r>
            <a:r>
              <a:rPr lang="en-US" dirty="0"/>
              <a:t> line with </a:t>
            </a:r>
            <a:r>
              <a:rPr lang="en-US" dirty="0"/>
              <a:t>five</a:t>
            </a:r>
            <a:r>
              <a:rPr lang="en-US" dirty="0"/>
              <a:t> </a:t>
            </a:r>
            <a:r>
              <a:rPr lang="en-US" dirty="0"/>
              <a:t>feet</a:t>
            </a:r>
            <a:r>
              <a:rPr lang="en-US" dirty="0"/>
              <a:t> or accents, </a:t>
            </a:r>
            <a:r>
              <a:rPr lang="en-US" dirty="0"/>
              <a:t>each</a:t>
            </a:r>
            <a:r>
              <a:rPr lang="en-US" dirty="0"/>
              <a:t> foot </a:t>
            </a:r>
            <a:r>
              <a:rPr lang="en-US" dirty="0"/>
              <a:t>containing</a:t>
            </a:r>
            <a:r>
              <a:rPr lang="en-US" dirty="0"/>
              <a:t> an </a:t>
            </a:r>
            <a:r>
              <a:rPr lang="en-US" dirty="0"/>
              <a:t>unaccented</a:t>
            </a:r>
            <a:r>
              <a:rPr lang="en-US" dirty="0"/>
              <a:t> </a:t>
            </a:r>
            <a:r>
              <a:rPr lang="en-US" dirty="0"/>
              <a:t>syllable</a:t>
            </a:r>
            <a:r>
              <a:rPr lang="en-US" dirty="0"/>
              <a:t> </a:t>
            </a:r>
            <a:r>
              <a:rPr lang="en-US" dirty="0"/>
              <a:t>and</a:t>
            </a:r>
            <a:r>
              <a:rPr lang="en-US" dirty="0"/>
              <a:t> an </a:t>
            </a:r>
            <a:r>
              <a:rPr lang="en-US" dirty="0"/>
              <a:t>accented</a:t>
            </a:r>
            <a:r>
              <a:rPr lang="en-US" dirty="0"/>
              <a:t> </a:t>
            </a:r>
            <a:r>
              <a:rPr lang="en-US" dirty="0"/>
              <a:t>syllable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Syllables alternate between stressed and unstressed beats, creating this pattern: “</a:t>
            </a:r>
            <a:r>
              <a:rPr lang="en-US" i="1" dirty="0"/>
              <a:t>de/DUM de/DUM de/DUM de/DUM de/DUM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65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Iambic Pentameter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households, both alike in dignity,</a:t>
            </a:r>
            <a:br>
              <a:rPr lang="en-US" dirty="0"/>
            </a:br>
            <a:r>
              <a:rPr lang="en-US" dirty="0"/>
              <a:t>In fair Verona, where we lay our scene, </a:t>
            </a:r>
            <a:br>
              <a:rPr lang="en-US" dirty="0"/>
            </a:br>
            <a:r>
              <a:rPr lang="en-US" dirty="0"/>
              <a:t>From ancient grudge break to new mutiny, </a:t>
            </a:r>
            <a:br>
              <a:rPr lang="en-US" dirty="0"/>
            </a:br>
            <a:r>
              <a:rPr lang="en-US" dirty="0"/>
              <a:t>Where civil blood makes civil hands unclean. </a:t>
            </a:r>
            <a:br>
              <a:rPr lang="en-US" dirty="0"/>
            </a:br>
            <a:r>
              <a:rPr lang="en-US" dirty="0"/>
              <a:t>From forth the fatal loins of these two foes</a:t>
            </a:r>
            <a:br>
              <a:rPr lang="en-US" dirty="0"/>
            </a:br>
            <a:r>
              <a:rPr lang="en-US" dirty="0"/>
              <a:t>A pair of star-</a:t>
            </a:r>
            <a:r>
              <a:rPr lang="en-US" dirty="0" err="1"/>
              <a:t>cross'd</a:t>
            </a:r>
            <a:r>
              <a:rPr lang="en-US" dirty="0"/>
              <a:t> lovers take their life;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From the Prologue to Romeo and Juliet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338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Japanese poem of seventeen syllables, in three lines of five, seven, and five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Example:</a:t>
            </a:r>
          </a:p>
          <a:p>
            <a:pPr marL="393192" lvl="1" indent="0">
              <a:buNone/>
            </a:pPr>
            <a:r>
              <a:rPr lang="en-US" i="1" dirty="0"/>
              <a:t>The last winter leaves</a:t>
            </a:r>
            <a:br>
              <a:rPr lang="en-US" i="1" dirty="0"/>
            </a:br>
            <a:r>
              <a:rPr lang="en-US" i="1" dirty="0"/>
              <a:t>Clinging to the black branches</a:t>
            </a:r>
            <a:br>
              <a:rPr lang="en-US" i="1" dirty="0"/>
            </a:br>
            <a:r>
              <a:rPr lang="en-US" i="1" dirty="0"/>
              <a:t>Explode into birds.</a:t>
            </a:r>
            <a:endParaRPr lang="en-US" dirty="0"/>
          </a:p>
        </p:txBody>
      </p:sp>
      <p:pic>
        <p:nvPicPr>
          <p:cNvPr id="6147" name="Picture 3" descr="C:\Users\eces7\AppData\Local\Microsoft\Windows\Temporary Internet Files\Content.IE5\ZHSLUS4V\MP90040246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724" y="3810000"/>
            <a:ext cx="4000276" cy="266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Narrative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poem that has a plot to it- a poem that tells a story.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 smtClean="0"/>
              <a:t>The Iliad</a:t>
            </a:r>
          </a:p>
          <a:p>
            <a:pPr lvl="1"/>
            <a:r>
              <a:rPr lang="en-US" dirty="0" smtClean="0"/>
              <a:t>The Odyssey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1999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poem of 14 lines, usually with the rhyme scheme ABAB- CDCD- EFEF- GG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62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Sonnet 18- William Shakespeare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Shall I compare thee to a summer's day? </a:t>
            </a:r>
            <a:endParaRPr lang="en-US" dirty="0" smtClean="0"/>
          </a:p>
          <a:p>
            <a:r>
              <a:rPr lang="en-US" dirty="0" smtClean="0"/>
              <a:t>Thou </a:t>
            </a:r>
            <a:r>
              <a:rPr lang="en-US" dirty="0"/>
              <a:t>art more lovely and more temperate: </a:t>
            </a:r>
            <a:endParaRPr lang="en-US" dirty="0" smtClean="0"/>
          </a:p>
          <a:p>
            <a:r>
              <a:rPr lang="en-US" dirty="0" smtClean="0"/>
              <a:t>Rough </a:t>
            </a:r>
            <a:r>
              <a:rPr lang="en-US" dirty="0"/>
              <a:t>winds do shake the darling buds of May,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summer's lease hath all too short a date: </a:t>
            </a:r>
            <a:endParaRPr lang="en-US" dirty="0" smtClean="0"/>
          </a:p>
          <a:p>
            <a:r>
              <a:rPr lang="en-US" dirty="0" smtClean="0"/>
              <a:t>Sometime </a:t>
            </a:r>
            <a:r>
              <a:rPr lang="en-US" dirty="0"/>
              <a:t>too hot the eye of heaven shines,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often is his gold complexion dimmed,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every fair from fair sometime declines, </a:t>
            </a:r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chance, or nature's changing course untrimmed: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7911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Sonnet 18- </a:t>
            </a:r>
            <a:r>
              <a:rPr lang="en-US" dirty="0" err="1" smtClean="0"/>
              <a:t>Ctd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 thy eternal summer shall not fade,</a:t>
            </a:r>
          </a:p>
          <a:p>
            <a:r>
              <a:rPr lang="en-US" dirty="0"/>
              <a:t>Nor lose possession of that fair thou </a:t>
            </a:r>
            <a:r>
              <a:rPr lang="en-US" dirty="0" err="1"/>
              <a:t>ow'st</a:t>
            </a:r>
            <a:r>
              <a:rPr lang="en-US" dirty="0"/>
              <a:t>, </a:t>
            </a:r>
          </a:p>
          <a:p>
            <a:r>
              <a:rPr lang="en-US" dirty="0"/>
              <a:t>Nor shall death brag thou </a:t>
            </a:r>
            <a:r>
              <a:rPr lang="en-US" dirty="0" err="1"/>
              <a:t>wander'st</a:t>
            </a:r>
            <a:r>
              <a:rPr lang="en-US" dirty="0"/>
              <a:t> in his shade, </a:t>
            </a:r>
          </a:p>
          <a:p>
            <a:r>
              <a:rPr lang="en-US" dirty="0"/>
              <a:t>When in eternal lines to time thou </a:t>
            </a:r>
            <a:r>
              <a:rPr lang="en-US" dirty="0" err="1"/>
              <a:t>grow'st</a:t>
            </a:r>
            <a:r>
              <a:rPr lang="en-US" dirty="0"/>
              <a:t>, </a:t>
            </a:r>
          </a:p>
          <a:p>
            <a:r>
              <a:rPr lang="en-US" dirty="0"/>
              <a:t>So long as men can breathe, or eyes can see, </a:t>
            </a:r>
          </a:p>
          <a:p>
            <a:r>
              <a:rPr lang="en-US" dirty="0"/>
              <a:t>So long lives this, and this gives life to thee. 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637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en-US" dirty="0" smtClean="0"/>
              <a:t>Onomatopoeia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word that mimics the sound it makes</a:t>
            </a:r>
            <a:endParaRPr lang="en-US" dirty="0"/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 smtClean="0"/>
              <a:t>Sizzle</a:t>
            </a:r>
          </a:p>
          <a:p>
            <a:pPr lvl="1"/>
            <a:r>
              <a:rPr lang="en-US" dirty="0" smtClean="0"/>
              <a:t>Zap!</a:t>
            </a:r>
          </a:p>
          <a:p>
            <a:pPr lvl="1"/>
            <a:r>
              <a:rPr lang="en-US" dirty="0" err="1" smtClean="0"/>
              <a:t>Hssss</a:t>
            </a:r>
            <a:endParaRPr lang="en-US" dirty="0" smtClean="0"/>
          </a:p>
          <a:p>
            <a:pPr lvl="1"/>
            <a:r>
              <a:rPr lang="en-US" dirty="0" smtClean="0"/>
              <a:t>Cuckoo</a:t>
            </a:r>
          </a:p>
          <a:p>
            <a:pPr lvl="1"/>
            <a:r>
              <a:rPr lang="en-US" dirty="0" smtClean="0"/>
              <a:t>Meow</a:t>
            </a:r>
          </a:p>
          <a:p>
            <a:pPr lvl="1"/>
            <a:endParaRPr lang="en-US" dirty="0" smtClean="0"/>
          </a:p>
        </p:txBody>
      </p:sp>
      <p:pic>
        <p:nvPicPr>
          <p:cNvPr id="7170" name="Picture 2" descr="C:\Users\eces7\AppData\Local\Microsoft\Windows\Temporary Internet Files\Content.IE5\8TVVHJPX\MC9003831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43225"/>
            <a:ext cx="3131416" cy="32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933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Limerick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humorous, frequently bawdy, verse of three long and two short lines rhyming </a:t>
            </a:r>
            <a:r>
              <a:rPr lang="en-US" i="1" dirty="0" err="1" smtClean="0"/>
              <a:t>aabba</a:t>
            </a:r>
            <a:endParaRPr lang="en-US" i="1" dirty="0" smtClean="0"/>
          </a:p>
          <a:p>
            <a:r>
              <a:rPr lang="en-US" i="1" dirty="0" smtClean="0"/>
              <a:t>Ex</a:t>
            </a:r>
          </a:p>
          <a:p>
            <a:pPr lvl="1"/>
            <a:r>
              <a:rPr lang="en-US" dirty="0"/>
              <a:t>A Clumsy Young Fellow Named Tim</a:t>
            </a:r>
          </a:p>
          <a:p>
            <a:pPr lvl="2"/>
            <a:r>
              <a:rPr lang="en-US" dirty="0"/>
              <a:t>There once was a fellow named Tim (A) </a:t>
            </a:r>
          </a:p>
          <a:p>
            <a:pPr lvl="2"/>
            <a:r>
              <a:rPr lang="en-US" dirty="0"/>
              <a:t>whose dad never taught him to swim. (A) </a:t>
            </a:r>
          </a:p>
          <a:p>
            <a:pPr lvl="2"/>
            <a:r>
              <a:rPr lang="en-US" dirty="0"/>
              <a:t>He fell off a dock (B) </a:t>
            </a:r>
          </a:p>
          <a:p>
            <a:pPr lvl="2"/>
            <a:r>
              <a:rPr lang="en-US" dirty="0"/>
              <a:t>and sunk like a rock. (B) </a:t>
            </a:r>
          </a:p>
          <a:p>
            <a:pPr lvl="2"/>
            <a:r>
              <a:rPr lang="en-US" dirty="0"/>
              <a:t>And that was the end of him. (A) </a:t>
            </a:r>
          </a:p>
          <a:p>
            <a:endParaRPr lang="en-US" b="1" dirty="0"/>
          </a:p>
        </p:txBody>
      </p:sp>
      <p:pic>
        <p:nvPicPr>
          <p:cNvPr id="8193" name="Picture 1" descr="C:\Users\eces7\AppData\Local\Microsoft\Windows\Temporary Internet Files\Content.IE5\WHKYRNL3\MP90043853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883" y="2819400"/>
            <a:ext cx="2404931" cy="360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581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author’s attitude toward the subject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Mere anarchy is loosed upon the world - </a:t>
            </a:r>
            <a:r>
              <a:rPr lang="en-US" i="1" dirty="0"/>
              <a:t>The Second Coming</a:t>
            </a:r>
            <a:r>
              <a:rPr lang="en-US" dirty="0"/>
              <a:t> by Yeats</a:t>
            </a:r>
            <a:r>
              <a:rPr lang="en-US" dirty="0" smtClean="0"/>
              <a:t>.</a:t>
            </a:r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505200"/>
            <a:ext cx="3200400" cy="2966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737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comparison that uses “like” or “as”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b="1" dirty="0" smtClean="0"/>
              <a:t>As</a:t>
            </a:r>
            <a:r>
              <a:rPr lang="en-US" dirty="0" smtClean="0"/>
              <a:t> light </a:t>
            </a:r>
            <a:r>
              <a:rPr lang="en-US" b="1" dirty="0" smtClean="0"/>
              <a:t>as</a:t>
            </a:r>
            <a:r>
              <a:rPr lang="en-US" dirty="0" smtClean="0"/>
              <a:t> a feather</a:t>
            </a:r>
          </a:p>
          <a:p>
            <a:pPr lvl="1"/>
            <a:r>
              <a:rPr lang="en-US" dirty="0" smtClean="0"/>
              <a:t>The cloth felt </a:t>
            </a:r>
            <a:r>
              <a:rPr lang="en-US" b="1" dirty="0" smtClean="0"/>
              <a:t>like </a:t>
            </a:r>
            <a:r>
              <a:rPr lang="en-US" dirty="0" smtClean="0"/>
              <a:t>a piece of sandpaper.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962400"/>
            <a:ext cx="19050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6976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the reader feels about a piece- the “atmosphere” of the piece.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721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Ballad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poem or song narrating a story in short stanzas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56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Simile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Metaphor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Alliteration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Personification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Tone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00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directly stated comparison (without using like or as)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"Memory is a crazy woman that hoards colored rags and throws away food</a:t>
            </a:r>
            <a:r>
              <a:rPr lang="en-US" dirty="0" smtClean="0"/>
              <a:t>.“- (</a:t>
            </a:r>
            <a:r>
              <a:rPr lang="en-US" dirty="0"/>
              <a:t>Austin O'Malley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Your room is a pigpen!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2" y="3657600"/>
            <a:ext cx="3681081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39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metaphor that is developed over a long(</a:t>
            </a:r>
            <a:r>
              <a:rPr lang="en-US" dirty="0" err="1" smtClean="0"/>
              <a:t>er</a:t>
            </a:r>
            <a:r>
              <a:rPr lang="en-US" dirty="0" smtClean="0"/>
              <a:t>) period of time or throughout a work</a:t>
            </a:r>
          </a:p>
          <a:p>
            <a:r>
              <a:rPr lang="en-US" dirty="0" smtClean="0"/>
              <a:t>Ex. </a:t>
            </a:r>
          </a:p>
          <a:p>
            <a:pPr lvl="1"/>
            <a:r>
              <a:rPr lang="en-US" b="1" dirty="0"/>
              <a:t>Will Ferrell's Extended Metaphor: The University of Life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"I graduated from the University of Life. All right? I received a degree from the School of Hard Knocks. And our colors were black and blue, baby. I had office hours with the Dean of Bloody Noses. All right? I borrowed my class notes from Professor Knuckle Sandwich and his Teaching Assistant, Ms. Fat Lip Thon </a:t>
            </a:r>
            <a:r>
              <a:rPr lang="en-US" dirty="0" err="1"/>
              <a:t>Nyun</a:t>
            </a:r>
            <a:r>
              <a:rPr lang="en-US" dirty="0"/>
              <a:t>. That’s the kind of school I went to for real, okay?"</a:t>
            </a:r>
            <a:br>
              <a:rPr lang="en-US" dirty="0"/>
            </a:br>
            <a:r>
              <a:rPr lang="en-US" dirty="0"/>
              <a:t>(Will Ferrell, Commencement Address at Harvard University, 2003)</a:t>
            </a:r>
          </a:p>
        </p:txBody>
      </p:sp>
    </p:spTree>
    <p:extLst>
      <p:ext uri="{BB962C8B-B14F-4D97-AF65-F5344CB8AC3E}">
        <p14:creationId xmlns:p14="http://schemas.microsoft.com/office/powerpoint/2010/main" val="355073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Rhyme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A pattern of rhyme</a:t>
            </a:r>
            <a:endParaRPr lang="en-US" dirty="0"/>
          </a:p>
          <a:p>
            <a:r>
              <a:rPr lang="en-US" dirty="0" smtClean="0"/>
              <a:t>Ex.</a:t>
            </a:r>
          </a:p>
          <a:p>
            <a:pPr lvl="1"/>
            <a:r>
              <a:rPr lang="en-US" dirty="0" smtClean="0"/>
              <a:t>Roses are red 		A</a:t>
            </a:r>
          </a:p>
          <a:p>
            <a:pPr lvl="1"/>
            <a:r>
              <a:rPr lang="en-US" dirty="0" smtClean="0"/>
              <a:t>Violets are blue		B</a:t>
            </a:r>
          </a:p>
          <a:p>
            <a:pPr lvl="1"/>
            <a:r>
              <a:rPr lang="en-US" dirty="0" smtClean="0"/>
              <a:t>Sugar is sweet		C</a:t>
            </a:r>
          </a:p>
          <a:p>
            <a:pPr lvl="1"/>
            <a:r>
              <a:rPr lang="en-US" dirty="0" smtClean="0"/>
              <a:t>So are you!		</a:t>
            </a:r>
            <a:r>
              <a:rPr lang="en-US" dirty="0"/>
              <a:t>B</a:t>
            </a:r>
            <a:endParaRPr lang="en-US" dirty="0" smtClean="0"/>
          </a:p>
        </p:txBody>
      </p:sp>
      <p:pic>
        <p:nvPicPr>
          <p:cNvPr id="1026" name="Picture 2" descr="C:\Users\eces7\AppData\Local\Microsoft\Windows\Temporary Internet Files\Content.IE5\ZHSLUS4V\MC90043484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3546475" cy="354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48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Alliteration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77340"/>
            <a:ext cx="8229600" cy="4389120"/>
          </a:xfrm>
        </p:spPr>
        <p:txBody>
          <a:bodyPr/>
          <a:lstStyle/>
          <a:p>
            <a:r>
              <a:rPr lang="en-US" dirty="0"/>
              <a:t>The occurrence of the same letter or sound at the beginning of </a:t>
            </a:r>
            <a:r>
              <a:rPr lang="en-US" dirty="0" smtClean="0"/>
              <a:t>words.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arries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at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lawed her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ouch,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reating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haos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ric’s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agle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ats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ggs,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njoying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ach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pisode </a:t>
            </a:r>
            <a:r>
              <a:rPr lang="en-US" dirty="0" smtClean="0"/>
              <a:t>of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/>
              <a:t>ating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71900"/>
            <a:ext cx="41148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947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/>
              <a:t>the repetition of the sound of a vowel or diphthong in </a:t>
            </a:r>
            <a:r>
              <a:rPr lang="en-US" dirty="0" smtClean="0"/>
              <a:t>non-rhyming </a:t>
            </a:r>
            <a:r>
              <a:rPr lang="en-US" dirty="0"/>
              <a:t>stressed </a:t>
            </a:r>
            <a:r>
              <a:rPr lang="en-US" dirty="0" smtClean="0"/>
              <a:t>syllables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 smtClean="0"/>
              <a:t>“I </a:t>
            </a:r>
            <a:r>
              <a:rPr lang="en-US" dirty="0"/>
              <a:t>must conf</a:t>
            </a:r>
            <a:r>
              <a:rPr lang="en-US" dirty="0">
                <a:solidFill>
                  <a:srgbClr val="FF0000"/>
                </a:solidFill>
              </a:rPr>
              <a:t>ess</a:t>
            </a:r>
            <a:r>
              <a:rPr lang="en-US" dirty="0"/>
              <a:t> that in my q</a:t>
            </a:r>
            <a:r>
              <a:rPr lang="en-US" dirty="0">
                <a:solidFill>
                  <a:srgbClr val="FF0000"/>
                </a:solidFill>
              </a:rPr>
              <a:t>ues</a:t>
            </a:r>
            <a:r>
              <a:rPr lang="en-US" dirty="0"/>
              <a:t>t I felt depr</a:t>
            </a:r>
            <a:r>
              <a:rPr lang="en-US" dirty="0">
                <a:solidFill>
                  <a:srgbClr val="FF0000"/>
                </a:solidFill>
              </a:rPr>
              <a:t>ess</a:t>
            </a:r>
            <a:r>
              <a:rPr lang="en-US" dirty="0"/>
              <a:t>ed and r</a:t>
            </a:r>
            <a:r>
              <a:rPr lang="en-US" dirty="0">
                <a:solidFill>
                  <a:srgbClr val="FF0000"/>
                </a:solidFill>
              </a:rPr>
              <a:t>es</a:t>
            </a:r>
            <a:r>
              <a:rPr lang="en-US" dirty="0"/>
              <a:t>tl</a:t>
            </a:r>
            <a:r>
              <a:rPr lang="en-US" dirty="0">
                <a:solidFill>
                  <a:srgbClr val="FF0000"/>
                </a:solidFill>
              </a:rPr>
              <a:t>ess</a:t>
            </a:r>
            <a:r>
              <a:rPr lang="en-US" dirty="0"/>
              <a:t>." - "With Love" by Thin </a:t>
            </a:r>
            <a:r>
              <a:rPr lang="en-US" dirty="0" err="1"/>
              <a:t>Lizzy</a:t>
            </a:r>
            <a:endParaRPr lang="en-US" dirty="0"/>
          </a:p>
        </p:txBody>
      </p:sp>
      <p:pic>
        <p:nvPicPr>
          <p:cNvPr id="3074" name="Picture 2" descr="C:\Users\eces7\AppData\Local\Microsoft\Windows\Temporary Internet Files\Content.IE5\WHKYRNL3\MC90008425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557" y="4191000"/>
            <a:ext cx="4672013" cy="214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The action of repeating something (in literature: sounds, words, images, phrases,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"</a:t>
            </a:r>
            <a:r>
              <a:rPr lang="en-US" i="1" dirty="0">
                <a:solidFill>
                  <a:schemeClr val="accent1"/>
                </a:solidFill>
              </a:rPr>
              <a:t>A horse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is </a:t>
            </a:r>
            <a:r>
              <a:rPr lang="en-US" i="1" dirty="0">
                <a:solidFill>
                  <a:schemeClr val="accent1"/>
                </a:solidFill>
              </a:rPr>
              <a:t>a horse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of course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of course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And no one can talk to </a:t>
            </a:r>
            <a:r>
              <a:rPr lang="en-US" i="1" dirty="0">
                <a:solidFill>
                  <a:schemeClr val="accent1"/>
                </a:solidFill>
              </a:rPr>
              <a:t>a horse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of course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That is, </a:t>
            </a:r>
            <a:r>
              <a:rPr lang="en-US" dirty="0">
                <a:solidFill>
                  <a:srgbClr val="FF0000"/>
                </a:solidFill>
              </a:rPr>
              <a:t>of course</a:t>
            </a:r>
            <a:r>
              <a:rPr lang="en-US" dirty="0"/>
              <a:t>, unless the </a:t>
            </a:r>
            <a:r>
              <a:rPr lang="en-US" i="1" dirty="0">
                <a:solidFill>
                  <a:schemeClr val="accent1"/>
                </a:solidFill>
              </a:rPr>
              <a:t>horse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is the famous Mister Ed."</a:t>
            </a:r>
            <a:br>
              <a:rPr lang="en-US" dirty="0"/>
            </a:br>
            <a:r>
              <a:rPr lang="en-US" dirty="0"/>
              <a:t>(Theme song of 1960s TV program </a:t>
            </a:r>
            <a:r>
              <a:rPr lang="en-US" i="1" dirty="0"/>
              <a:t>Mr. Ed</a:t>
            </a:r>
            <a:r>
              <a:rPr lang="en-US" dirty="0"/>
              <a:t>)</a:t>
            </a:r>
            <a:endParaRPr lang="en-US" dirty="0"/>
          </a:p>
        </p:txBody>
      </p:sp>
      <p:pic>
        <p:nvPicPr>
          <p:cNvPr id="4098" name="Picture 2" descr="C:\Users\eces7\AppData\Local\Microsoft\Windows\Temporary Internet Files\Content.IE5\SF2SSVOJ\MP90028959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364" y="2362200"/>
            <a:ext cx="26670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392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Giving something NOT human human-like characteristics</a:t>
            </a:r>
          </a:p>
          <a:p>
            <a:r>
              <a:rPr lang="en-US" dirty="0" smtClean="0"/>
              <a:t>Ex</a:t>
            </a:r>
          </a:p>
          <a:p>
            <a:pPr lvl="1"/>
            <a:r>
              <a:rPr lang="en-US" dirty="0"/>
              <a:t>The stars danced playfully in the moonlit sky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86200"/>
            <a:ext cx="2986526" cy="257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828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638</Words>
  <Application>Microsoft Office PowerPoint</Application>
  <PresentationFormat>On-screen Show (4:3)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Literary Terms</vt:lpstr>
      <vt:lpstr>Simile</vt:lpstr>
      <vt:lpstr>Metaphor</vt:lpstr>
      <vt:lpstr>Extended Metaphor</vt:lpstr>
      <vt:lpstr>Rhyme Scheme</vt:lpstr>
      <vt:lpstr>Alliteration</vt:lpstr>
      <vt:lpstr>Assonance</vt:lpstr>
      <vt:lpstr>Repetition</vt:lpstr>
      <vt:lpstr>Personification</vt:lpstr>
      <vt:lpstr>Iambic Pentameter</vt:lpstr>
      <vt:lpstr>Iambic Pentameter</vt:lpstr>
      <vt:lpstr>Haiku</vt:lpstr>
      <vt:lpstr>Narrative Poetry</vt:lpstr>
      <vt:lpstr>Sonnet</vt:lpstr>
      <vt:lpstr>Sonnet 18- William Shakespeare</vt:lpstr>
      <vt:lpstr>Sonnet 18- Ctd </vt:lpstr>
      <vt:lpstr>Onomatopoeia</vt:lpstr>
      <vt:lpstr>Limerick</vt:lpstr>
      <vt:lpstr>Tone</vt:lpstr>
      <vt:lpstr>Mood</vt:lpstr>
      <vt:lpstr>Ballad</vt:lpstr>
      <vt:lpstr>Images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Terms</dc:title>
  <dc:creator>eces7</dc:creator>
  <cp:lastModifiedBy>eces7</cp:lastModifiedBy>
  <cp:revision>10</cp:revision>
  <dcterms:created xsi:type="dcterms:W3CDTF">2012-10-29T16:17:18Z</dcterms:created>
  <dcterms:modified xsi:type="dcterms:W3CDTF">2012-10-31T15:18:17Z</dcterms:modified>
</cp:coreProperties>
</file>